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61" r:id="rId4"/>
    <p:sldId id="263" r:id="rId5"/>
    <p:sldId id="265" r:id="rId6"/>
    <p:sldId id="266" r:id="rId7"/>
    <p:sldId id="259" r:id="rId8"/>
    <p:sldId id="257" r:id="rId9"/>
    <p:sldId id="258" r:id="rId1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Comic Sans MS" pitchFamily="66" charset="0"/>
        <a:ea typeface="+mn-ea"/>
        <a:cs typeface="+mn-cs"/>
      </a:defRPr>
    </a:lvl1pPr>
    <a:lvl2pPr marL="457200" algn="l" rtl="0" fontAlgn="base">
      <a:spcBef>
        <a:spcPct val="0"/>
      </a:spcBef>
      <a:spcAft>
        <a:spcPct val="0"/>
      </a:spcAft>
      <a:defRPr sz="2400" kern="1200">
        <a:solidFill>
          <a:schemeClr val="tx1"/>
        </a:solidFill>
        <a:latin typeface="Comic Sans MS" pitchFamily="66" charset="0"/>
        <a:ea typeface="+mn-ea"/>
        <a:cs typeface="+mn-cs"/>
      </a:defRPr>
    </a:lvl2pPr>
    <a:lvl3pPr marL="914400" algn="l" rtl="0" fontAlgn="base">
      <a:spcBef>
        <a:spcPct val="0"/>
      </a:spcBef>
      <a:spcAft>
        <a:spcPct val="0"/>
      </a:spcAft>
      <a:defRPr sz="2400" kern="1200">
        <a:solidFill>
          <a:schemeClr val="tx1"/>
        </a:solidFill>
        <a:latin typeface="Comic Sans MS" pitchFamily="66" charset="0"/>
        <a:ea typeface="+mn-ea"/>
        <a:cs typeface="+mn-cs"/>
      </a:defRPr>
    </a:lvl3pPr>
    <a:lvl4pPr marL="1371600" algn="l" rtl="0" fontAlgn="base">
      <a:spcBef>
        <a:spcPct val="0"/>
      </a:spcBef>
      <a:spcAft>
        <a:spcPct val="0"/>
      </a:spcAft>
      <a:defRPr sz="2400" kern="1200">
        <a:solidFill>
          <a:schemeClr val="tx1"/>
        </a:solidFill>
        <a:latin typeface="Comic Sans MS" pitchFamily="66" charset="0"/>
        <a:ea typeface="+mn-ea"/>
        <a:cs typeface="+mn-cs"/>
      </a:defRPr>
    </a:lvl4pPr>
    <a:lvl5pPr marL="1828800" algn="l" rtl="0" fontAlgn="base">
      <a:spcBef>
        <a:spcPct val="0"/>
      </a:spcBef>
      <a:spcAft>
        <a:spcPct val="0"/>
      </a:spcAft>
      <a:defRPr sz="2400" kern="1200">
        <a:solidFill>
          <a:schemeClr val="tx1"/>
        </a:solidFill>
        <a:latin typeface="Comic Sans MS" pitchFamily="66" charset="0"/>
        <a:ea typeface="+mn-ea"/>
        <a:cs typeface="+mn-cs"/>
      </a:defRPr>
    </a:lvl5pPr>
    <a:lvl6pPr marL="2286000" algn="l" defTabSz="914400" rtl="0" eaLnBrk="1" latinLnBrk="0" hangingPunct="1">
      <a:defRPr sz="2400" kern="1200">
        <a:solidFill>
          <a:schemeClr val="tx1"/>
        </a:solidFill>
        <a:latin typeface="Comic Sans MS" pitchFamily="66" charset="0"/>
        <a:ea typeface="+mn-ea"/>
        <a:cs typeface="+mn-cs"/>
      </a:defRPr>
    </a:lvl6pPr>
    <a:lvl7pPr marL="2743200" algn="l" defTabSz="914400" rtl="0" eaLnBrk="1" latinLnBrk="0" hangingPunct="1">
      <a:defRPr sz="2400" kern="1200">
        <a:solidFill>
          <a:schemeClr val="tx1"/>
        </a:solidFill>
        <a:latin typeface="Comic Sans MS" pitchFamily="66" charset="0"/>
        <a:ea typeface="+mn-ea"/>
        <a:cs typeface="+mn-cs"/>
      </a:defRPr>
    </a:lvl7pPr>
    <a:lvl8pPr marL="3200400" algn="l" defTabSz="914400" rtl="0" eaLnBrk="1" latinLnBrk="0" hangingPunct="1">
      <a:defRPr sz="2400" kern="1200">
        <a:solidFill>
          <a:schemeClr val="tx1"/>
        </a:solidFill>
        <a:latin typeface="Comic Sans MS" pitchFamily="66" charset="0"/>
        <a:ea typeface="+mn-ea"/>
        <a:cs typeface="+mn-cs"/>
      </a:defRPr>
    </a:lvl8pPr>
    <a:lvl9pPr marL="3657600" algn="l" defTabSz="914400" rtl="0" eaLnBrk="1" latinLnBrk="0" hangingPunct="1">
      <a:defRPr sz="24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99FF"/>
    <a:srgbClr val="996DCD"/>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80" autoAdjust="0"/>
    <p:restoredTop sz="90929"/>
  </p:normalViewPr>
  <p:slideViewPr>
    <p:cSldViewPr>
      <p:cViewPr>
        <p:scale>
          <a:sx n="57" d="100"/>
          <a:sy n="57" d="100"/>
        </p:scale>
        <p:origin x="-2454" y="-1068"/>
      </p:cViewPr>
      <p:guideLst>
        <p:guide orient="horz" pos="2160"/>
        <p:guide orient="horz" pos="1536"/>
        <p:guide orient="horz" pos="384"/>
        <p:guide orient="horz" pos="816"/>
        <p:guide pos="2880"/>
        <p:guide pos="432"/>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22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6E47669-A949-401C-B824-82E52DAF60BF}" type="slidenum">
              <a:rPr lang="en-US"/>
              <a:pPr/>
              <a:t>‹#›</a:t>
            </a:fld>
            <a:endParaRPr lang="en-US"/>
          </a:p>
        </p:txBody>
      </p:sp>
    </p:spTree>
    <p:extLst>
      <p:ext uri="{BB962C8B-B14F-4D97-AF65-F5344CB8AC3E}">
        <p14:creationId xmlns:p14="http://schemas.microsoft.com/office/powerpoint/2010/main" val="36072748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omic Sans MS" pitchFamily="66" charset="0"/>
        <a:ea typeface="+mn-ea"/>
        <a:cs typeface="+mn-cs"/>
      </a:defRPr>
    </a:lvl1pPr>
    <a:lvl2pPr marL="457200" algn="l" rtl="0" fontAlgn="base">
      <a:spcBef>
        <a:spcPct val="30000"/>
      </a:spcBef>
      <a:spcAft>
        <a:spcPct val="0"/>
      </a:spcAft>
      <a:defRPr sz="1200" kern="1200">
        <a:solidFill>
          <a:schemeClr val="tx1"/>
        </a:solidFill>
        <a:latin typeface="Comic Sans MS" pitchFamily="66" charset="0"/>
        <a:ea typeface="+mn-ea"/>
        <a:cs typeface="+mn-cs"/>
      </a:defRPr>
    </a:lvl2pPr>
    <a:lvl3pPr marL="914400" algn="l" rtl="0" fontAlgn="base">
      <a:spcBef>
        <a:spcPct val="30000"/>
      </a:spcBef>
      <a:spcAft>
        <a:spcPct val="0"/>
      </a:spcAft>
      <a:defRPr sz="1200" kern="1200">
        <a:solidFill>
          <a:schemeClr val="tx1"/>
        </a:solidFill>
        <a:latin typeface="Comic Sans MS" pitchFamily="66" charset="0"/>
        <a:ea typeface="+mn-ea"/>
        <a:cs typeface="+mn-cs"/>
      </a:defRPr>
    </a:lvl3pPr>
    <a:lvl4pPr marL="1371600" algn="l" rtl="0" fontAlgn="base">
      <a:spcBef>
        <a:spcPct val="30000"/>
      </a:spcBef>
      <a:spcAft>
        <a:spcPct val="0"/>
      </a:spcAft>
      <a:defRPr sz="1200" kern="1200">
        <a:solidFill>
          <a:schemeClr val="tx1"/>
        </a:solidFill>
        <a:latin typeface="Comic Sans MS" pitchFamily="66" charset="0"/>
        <a:ea typeface="+mn-ea"/>
        <a:cs typeface="+mn-cs"/>
      </a:defRPr>
    </a:lvl4pPr>
    <a:lvl5pPr marL="1828800" algn="l" rtl="0" fontAlgn="base">
      <a:spcBef>
        <a:spcPct val="30000"/>
      </a:spcBef>
      <a:spcAft>
        <a:spcPct val="0"/>
      </a:spcAft>
      <a:defRPr sz="1200" kern="1200">
        <a:solidFill>
          <a:schemeClr val="tx1"/>
        </a:solidFill>
        <a:latin typeface="Comic Sans MS" pitchFamily="6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46C930-4FF6-4EE7-AE9E-86A6E9DD6696}" type="slidenum">
              <a:rPr lang="en-US"/>
              <a:pPr/>
              <a:t>1</a:t>
            </a:fld>
            <a:endParaRPr lang="en-US"/>
          </a:p>
        </p:txBody>
      </p:sp>
      <p:sp>
        <p:nvSpPr>
          <p:cNvPr id="16386" name="Rectangle 2"/>
          <p:cNvSpPr>
            <a:spLocks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solidFill>
                  <a:srgbClr val="333333"/>
                </a:solidFill>
                <a:latin typeface="Verdana" pitchFamily="34" charset="0"/>
                <a:cs typeface="Times New Roman" charset="0"/>
              </a:rPr>
              <a:t>Plot is the literary element that describes the structure of a story.  A plot diagram is an organizational tool, which is used to map the significant events in a story. By placing the most significant events from a story on the plot diagram, you can visualize the key features of the story.</a:t>
            </a:r>
            <a:r>
              <a:rPr lang="en-US"/>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E4255-28FB-4F8C-B9F8-3D5D78675D8D}" type="slidenum">
              <a:rPr lang="en-US"/>
              <a:pPr/>
              <a:t>2</a:t>
            </a:fld>
            <a:endParaRPr lang="en-US"/>
          </a:p>
        </p:txBody>
      </p:sp>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US">
                <a:cs typeface="Times New Roman" charset="0"/>
              </a:rPr>
              <a:t>In addition, you can note that some stories follow a circular or episodic plot, and hypertextual stories can be different every time they’re read, as the reader chooses the direction that the story takes.</a:t>
            </a:r>
            <a:r>
              <a:rPr lang="en-US"/>
              <a:t> </a:t>
            </a:r>
            <a:r>
              <a:rPr lang="en-US">
                <a:cs typeface="Times New Roman" charset="0"/>
              </a:rPr>
              <a:t>If a story that students are working on does not fit into the triangle structure, think about why the author would choose a different story structure and how the structure has changed.</a:t>
            </a:r>
            <a:r>
              <a:rPr lang="en-US"/>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D4CF0-80A9-4232-A14E-74D206F00D90}" type="slidenum">
              <a:rPr lang="en-US"/>
              <a:pPr/>
              <a:t>4</a:t>
            </a:fld>
            <a:endParaRPr lang="en-US"/>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a:cs typeface="Times New Roman" charset="0"/>
              </a:rPr>
              <a:t>Aristotle defined plot as comprised of three parts: beginning, middle, and end. When all the parts of a story follow naturally from one to the next in a connected way, Aristotle called the narrative structure a </a:t>
            </a:r>
            <a:r>
              <a:rPr lang="en-US" i="1">
                <a:cs typeface="Times New Roman" charset="0"/>
              </a:rPr>
              <a:t>unified plot</a:t>
            </a:r>
            <a:r>
              <a:rPr lang="en-US">
                <a:cs typeface="Times New Roman" charset="0"/>
              </a:rPr>
              <a:t>. The parts of a unified plot are linear, leading from one to the next in a cause and effect chain.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B6036-5FA2-490B-A5AA-7978A93F8B3F}" type="slidenum">
              <a:rPr lang="en-US"/>
              <a:pPr/>
              <a:t>5</a:t>
            </a:fld>
            <a:endParaRPr lang="en-US"/>
          </a:p>
        </p:txBody>
      </p:sp>
      <p:sp>
        <p:nvSpPr>
          <p:cNvPr id="18434" name="Rectangle 2"/>
          <p:cNvSpPr>
            <a:spLocks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US">
                <a:cs typeface="Times New Roman" charset="0"/>
              </a:rPr>
              <a:t>Freytag modified Aristotle’s system by adding a rising action (or complication) and a falling action to the structure.</a:t>
            </a:r>
            <a:r>
              <a:rPr lang="en-US"/>
              <a:t> </a:t>
            </a:r>
            <a:r>
              <a:rPr lang="en-US">
                <a:solidFill>
                  <a:srgbClr val="333333"/>
                </a:solidFill>
                <a:latin typeface="Verdana" pitchFamily="34" charset="0"/>
                <a:cs typeface="Times New Roman" charset="0"/>
              </a:rPr>
              <a:t>Freytag’s structure begins with the introduction of a conflict or problem (exposition). At this point, background information is established. Next, the plot moves to rising action, as the conflict or problem is established fully. The mid-point of Freytag’s structure is the climax, the point in the story when there is a crisis or turning point. After the climax, the plot turns to falling action, when the events caused by the decision or crisis of the climax unfold. Finally, the story ends as the events are tied together (resolution). This final stage is also called the dénouement.</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5847BC-2BF1-46D9-A4FB-23CBAD544051}" type="slidenum">
              <a:rPr lang="en-US"/>
              <a:pPr/>
              <a:t>6</a:t>
            </a:fld>
            <a:endParaRPr lang="en-US"/>
          </a:p>
        </p:txBody>
      </p:sp>
      <p:sp>
        <p:nvSpPr>
          <p:cNvPr id="19458" name="Rectangle 2"/>
          <p:cNvSpPr>
            <a:spLocks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US">
                <a:cs typeface="Times New Roman" charset="0"/>
              </a:rPr>
              <a:t>Some readers find Freytag’s Pyramid is oversimplified. As a result, Freytag’s Pyramid is often modified so that it extends slightly before and after the primary rising and falling action. You might think of this part of the chart as similar to the warm-up and cool-down for the story.</a:t>
            </a:r>
            <a:r>
              <a:rPr lang="en-US"/>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7E5E9D-D955-425F-8401-C5A2242B85D3}" type="slidenum">
              <a:rPr lang="en-US"/>
              <a:pPr/>
              <a:t>7</a:t>
            </a:fld>
            <a:endParaRPr lang="en-US"/>
          </a:p>
        </p:txBody>
      </p:sp>
      <p:sp>
        <p:nvSpPr>
          <p:cNvPr id="10242" name="Rectangle 2"/>
          <p:cNvSpPr>
            <a:spLocks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b="1"/>
              <a:t>Exposition:</a:t>
            </a:r>
            <a:r>
              <a:rPr lang="en-US"/>
              <a:t> The mood and conditions existing at the beginning of the story. The setting is identified. The main characters with their positions, circumstances and relationships to one another are established. The exciting force or initial conflict is introduced. Sometimes called the “Narrative HOOK” this begins the conflict that continues throughout the story.</a:t>
            </a:r>
          </a:p>
          <a:p>
            <a:r>
              <a:rPr lang="en-US" b="1"/>
              <a:t>Rising Action:</a:t>
            </a:r>
            <a:r>
              <a:rPr lang="en-US"/>
              <a:t> The series of events, conflicts, and crises in the story that lead up to the climax, providing the progressive intensity, and complicate the conflict.</a:t>
            </a:r>
          </a:p>
          <a:p>
            <a:r>
              <a:rPr lang="en-US" b="1"/>
              <a:t>Climax: </a:t>
            </a:r>
            <a:r>
              <a:rPr lang="en-US"/>
              <a:t>The turning point of the story. A crucial event takes place and from this point forward, the protagonist moves toward his inevitable end. The event may be either an action or a mental decision that the protagonist makes.</a:t>
            </a:r>
          </a:p>
          <a:p>
            <a:r>
              <a:rPr lang="en-US" b="1"/>
              <a:t>Falling Action: </a:t>
            </a:r>
            <a:r>
              <a:rPr lang="en-US"/>
              <a:t>The events occurring from the time of the climax to the end of the story. The main character may encounter more conflicts in this part of the story, but the end is inevitable.</a:t>
            </a:r>
          </a:p>
          <a:p>
            <a:r>
              <a:rPr lang="en-US" b="1"/>
              <a:t>Resolution/Denouement: </a:t>
            </a:r>
            <a:r>
              <a:rPr lang="en-US"/>
              <a:t>The tying up of loose ends and all of the threads in the story. The conclusion. The hero character either emerges triumphant or is defeated at this point.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2872E73-152E-40E4-B877-4FCE78A3EA17}" type="slidenum">
              <a:rPr lang="en-US"/>
              <a:pPr/>
              <a:t>‹#›</a:t>
            </a:fld>
            <a:endParaRPr lang="en-US"/>
          </a:p>
        </p:txBody>
      </p:sp>
    </p:spTree>
    <p:extLst>
      <p:ext uri="{BB962C8B-B14F-4D97-AF65-F5344CB8AC3E}">
        <p14:creationId xmlns:p14="http://schemas.microsoft.com/office/powerpoint/2010/main" val="229142664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7682E9-10BC-4F70-8B34-B0B0609118EE}" type="slidenum">
              <a:rPr lang="en-US"/>
              <a:pPr/>
              <a:t>‹#›</a:t>
            </a:fld>
            <a:endParaRPr lang="en-US"/>
          </a:p>
        </p:txBody>
      </p:sp>
    </p:spTree>
    <p:extLst>
      <p:ext uri="{BB962C8B-B14F-4D97-AF65-F5344CB8AC3E}">
        <p14:creationId xmlns:p14="http://schemas.microsoft.com/office/powerpoint/2010/main" val="258649128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E7CD7A-5DF3-4E9D-9F2D-862AAA08639F}" type="slidenum">
              <a:rPr lang="en-US"/>
              <a:pPr/>
              <a:t>‹#›</a:t>
            </a:fld>
            <a:endParaRPr lang="en-US"/>
          </a:p>
        </p:txBody>
      </p:sp>
    </p:spTree>
    <p:extLst>
      <p:ext uri="{BB962C8B-B14F-4D97-AF65-F5344CB8AC3E}">
        <p14:creationId xmlns:p14="http://schemas.microsoft.com/office/powerpoint/2010/main" val="193886717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BAD680D1-C9DC-4213-8594-3F7A1AE743D5}" type="slidenum">
              <a:rPr lang="en-US"/>
              <a:pPr/>
              <a:t>‹#›</a:t>
            </a:fld>
            <a:endParaRPr lang="en-US"/>
          </a:p>
        </p:txBody>
      </p:sp>
    </p:spTree>
    <p:extLst>
      <p:ext uri="{BB962C8B-B14F-4D97-AF65-F5344CB8AC3E}">
        <p14:creationId xmlns:p14="http://schemas.microsoft.com/office/powerpoint/2010/main" val="163456381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F1CA22-A404-476E-B48E-9ACD24AF51B5}" type="slidenum">
              <a:rPr lang="en-US"/>
              <a:pPr/>
              <a:t>‹#›</a:t>
            </a:fld>
            <a:endParaRPr lang="en-US"/>
          </a:p>
        </p:txBody>
      </p:sp>
    </p:spTree>
    <p:extLst>
      <p:ext uri="{BB962C8B-B14F-4D97-AF65-F5344CB8AC3E}">
        <p14:creationId xmlns:p14="http://schemas.microsoft.com/office/powerpoint/2010/main" val="269270367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1C93026-4320-4F90-989D-94994A66AB65}" type="slidenum">
              <a:rPr lang="en-US"/>
              <a:pPr/>
              <a:t>‹#›</a:t>
            </a:fld>
            <a:endParaRPr lang="en-US"/>
          </a:p>
        </p:txBody>
      </p:sp>
    </p:spTree>
    <p:extLst>
      <p:ext uri="{BB962C8B-B14F-4D97-AF65-F5344CB8AC3E}">
        <p14:creationId xmlns:p14="http://schemas.microsoft.com/office/powerpoint/2010/main" val="265350169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6E2A5BA-29D1-4F6B-9266-832BE06EE05F}" type="slidenum">
              <a:rPr lang="en-US"/>
              <a:pPr/>
              <a:t>‹#›</a:t>
            </a:fld>
            <a:endParaRPr lang="en-US"/>
          </a:p>
        </p:txBody>
      </p:sp>
    </p:spTree>
    <p:extLst>
      <p:ext uri="{BB962C8B-B14F-4D97-AF65-F5344CB8AC3E}">
        <p14:creationId xmlns:p14="http://schemas.microsoft.com/office/powerpoint/2010/main" val="34511827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CA968A9-6FEB-4B44-B786-D08F8B72D6F8}" type="slidenum">
              <a:rPr lang="en-US"/>
              <a:pPr/>
              <a:t>‹#›</a:t>
            </a:fld>
            <a:endParaRPr lang="en-US"/>
          </a:p>
        </p:txBody>
      </p:sp>
    </p:spTree>
    <p:extLst>
      <p:ext uri="{BB962C8B-B14F-4D97-AF65-F5344CB8AC3E}">
        <p14:creationId xmlns:p14="http://schemas.microsoft.com/office/powerpoint/2010/main" val="250584793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4BFE78F-F877-472E-A38F-B82BCAF699D9}" type="slidenum">
              <a:rPr lang="en-US"/>
              <a:pPr/>
              <a:t>‹#›</a:t>
            </a:fld>
            <a:endParaRPr lang="en-US"/>
          </a:p>
        </p:txBody>
      </p:sp>
    </p:spTree>
    <p:extLst>
      <p:ext uri="{BB962C8B-B14F-4D97-AF65-F5344CB8AC3E}">
        <p14:creationId xmlns:p14="http://schemas.microsoft.com/office/powerpoint/2010/main" val="278880828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E4E39DE-A371-4FEB-92B2-C9B82BB50579}" type="slidenum">
              <a:rPr lang="en-US"/>
              <a:pPr/>
              <a:t>‹#›</a:t>
            </a:fld>
            <a:endParaRPr lang="en-US"/>
          </a:p>
        </p:txBody>
      </p:sp>
    </p:spTree>
    <p:extLst>
      <p:ext uri="{BB962C8B-B14F-4D97-AF65-F5344CB8AC3E}">
        <p14:creationId xmlns:p14="http://schemas.microsoft.com/office/powerpoint/2010/main" val="170512890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7033859-6182-4562-8B8F-2A2DA48C94FE}" type="slidenum">
              <a:rPr lang="en-US"/>
              <a:pPr/>
              <a:t>‹#›</a:t>
            </a:fld>
            <a:endParaRPr lang="en-US"/>
          </a:p>
        </p:txBody>
      </p:sp>
    </p:spTree>
    <p:extLst>
      <p:ext uri="{BB962C8B-B14F-4D97-AF65-F5344CB8AC3E}">
        <p14:creationId xmlns:p14="http://schemas.microsoft.com/office/powerpoint/2010/main" val="37070897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944AD2-C192-4252-BFAF-1E7508FA12DD}" type="slidenum">
              <a:rPr lang="en-US"/>
              <a:pPr/>
              <a:t>‹#›</a:t>
            </a:fld>
            <a:endParaRPr lang="en-US"/>
          </a:p>
        </p:txBody>
      </p:sp>
    </p:spTree>
    <p:extLst>
      <p:ext uri="{BB962C8B-B14F-4D97-AF65-F5344CB8AC3E}">
        <p14:creationId xmlns:p14="http://schemas.microsoft.com/office/powerpoint/2010/main" val="59971264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463B6E3-2107-4EB7-95BA-C74CB764DB6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gif"/><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6.png"/><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7.png"/><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8.png"/><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9.png"/><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1.png"/><Relationship Id="rId5" Type="http://schemas.openxmlformats.org/officeDocument/2006/relationships/oleObject" Target="../embeddings/oleObject7.bin"/><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16.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13.png"/><Relationship Id="rId5" Type="http://schemas.openxmlformats.org/officeDocument/2006/relationships/oleObject" Target="../embeddings/oleObject9.bin"/><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838200" y="4495800"/>
            <a:ext cx="7924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cs typeface="Times New Roman" charset="0"/>
              </a:rPr>
              <a:t>Plot is the literary element that describes the structure of a story. </a:t>
            </a:r>
            <a:r>
              <a:rPr lang="en-US">
                <a:latin typeface="Verdana" pitchFamily="34" charset="0"/>
              </a:rPr>
              <a:t>It shows the a causal arrangement of events and actions within a story. </a:t>
            </a:r>
          </a:p>
        </p:txBody>
      </p:sp>
      <p:graphicFrame>
        <p:nvGraphicFramePr>
          <p:cNvPr id="2061" name="Object 13"/>
          <p:cNvGraphicFramePr>
            <a:graphicFrameLocks noChangeAspect="1"/>
          </p:cNvGraphicFramePr>
          <p:nvPr/>
        </p:nvGraphicFramePr>
        <p:xfrm>
          <a:off x="2209800" y="1752600"/>
          <a:ext cx="4762500" cy="2647950"/>
        </p:xfrm>
        <a:graphic>
          <a:graphicData uri="http://schemas.openxmlformats.org/presentationml/2006/ole">
            <mc:AlternateContent xmlns:mc="http://schemas.openxmlformats.org/markup-compatibility/2006">
              <mc:Choice xmlns:v="urn:schemas-microsoft-com:vml" Requires="v">
                <p:oleObj spid="_x0000_s2062" name="Image" r:id="rId4" imgW="4761905" imgH="2647619" progId="Photoshop.Image.6">
                  <p:embed/>
                </p:oleObj>
              </mc:Choice>
              <mc:Fallback>
                <p:oleObj name="Image" r:id="rId4" imgW="4761905" imgH="2647619" progId="Photoshop.Image.6">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752600"/>
                        <a:ext cx="47625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0" name="Rectangle 2"/>
          <p:cNvSpPr>
            <a:spLocks noGrp="1" noChangeArrowheads="1"/>
          </p:cNvSpPr>
          <p:nvPr>
            <p:ph type="ctrTitle"/>
          </p:nvPr>
        </p:nvSpPr>
        <p:spPr>
          <a:xfrm>
            <a:off x="609600" y="609600"/>
            <a:ext cx="7772400" cy="1143000"/>
          </a:xfrm>
        </p:spPr>
        <p:txBody>
          <a:bodyPr/>
          <a:lstStyle/>
          <a:p>
            <a:pPr algn="l"/>
            <a:r>
              <a:rPr lang="en-US" b="1">
                <a:latin typeface="Verdana" pitchFamily="34" charset="0"/>
              </a:rPr>
              <a:t>Teaching Plot Structure Through Short Stories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457200"/>
            <a:ext cx="7772400" cy="685800"/>
          </a:xfrm>
        </p:spPr>
        <p:txBody>
          <a:bodyPr/>
          <a:lstStyle/>
          <a:p>
            <a:pPr algn="l"/>
            <a:r>
              <a:rPr lang="en-US" b="1">
                <a:latin typeface="Verdana" pitchFamily="34" charset="0"/>
              </a:rPr>
              <a:t>Types of Linear Plots</a:t>
            </a:r>
          </a:p>
        </p:txBody>
      </p:sp>
      <p:sp>
        <p:nvSpPr>
          <p:cNvPr id="7171" name="Rectangle 3"/>
          <p:cNvSpPr>
            <a:spLocks noGrp="1" noChangeArrowheads="1"/>
          </p:cNvSpPr>
          <p:nvPr>
            <p:ph type="body" sz="half" idx="1"/>
          </p:nvPr>
        </p:nvSpPr>
        <p:spPr>
          <a:xfrm>
            <a:off x="609600" y="1295400"/>
            <a:ext cx="3581400" cy="457200"/>
          </a:xfrm>
        </p:spPr>
        <p:txBody>
          <a:bodyPr/>
          <a:lstStyle/>
          <a:p>
            <a:pPr>
              <a:buFontTx/>
              <a:buNone/>
            </a:pPr>
            <a:r>
              <a:rPr lang="en-US" sz="2400">
                <a:latin typeface="Verdana" pitchFamily="34" charset="0"/>
              </a:rPr>
              <a:t>Plots can be told in</a:t>
            </a:r>
          </a:p>
        </p:txBody>
      </p:sp>
      <p:grpSp>
        <p:nvGrpSpPr>
          <p:cNvPr id="7183" name="Group 15"/>
          <p:cNvGrpSpPr>
            <a:grpSpLocks/>
          </p:cNvGrpSpPr>
          <p:nvPr/>
        </p:nvGrpSpPr>
        <p:grpSpPr bwMode="auto">
          <a:xfrm>
            <a:off x="685800" y="1924050"/>
            <a:ext cx="5181600" cy="1028700"/>
            <a:chOff x="432" y="1212"/>
            <a:chExt cx="3264" cy="648"/>
          </a:xfrm>
        </p:grpSpPr>
        <p:pic>
          <p:nvPicPr>
            <p:cNvPr id="7178" name="Picture 10" descr="C:\WINDOWS\Application Data\Microsoft\Media Catalog\Downloaded Clips\cl4b\j0188340.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32" y="1212"/>
              <a:ext cx="648" cy="648"/>
            </a:xfrm>
            <a:prstGeom prst="rect">
              <a:avLst/>
            </a:prstGeom>
            <a:noFill/>
            <a:extLst>
              <a:ext uri="{909E8E84-426E-40DD-AFC4-6F175D3DCCD1}">
                <a14:hiddenFill xmlns:a14="http://schemas.microsoft.com/office/drawing/2010/main">
                  <a:solidFill>
                    <a:srgbClr val="FFFFFF"/>
                  </a:solidFill>
                </a14:hiddenFill>
              </a:ext>
            </a:extLst>
          </p:spPr>
        </p:pic>
        <p:sp>
          <p:nvSpPr>
            <p:cNvPr id="7180" name="Text Box 12"/>
            <p:cNvSpPr txBox="1">
              <a:spLocks noChangeArrowheads="1"/>
            </p:cNvSpPr>
            <p:nvPr/>
          </p:nvSpPr>
          <p:spPr bwMode="auto">
            <a:xfrm>
              <a:off x="1392" y="1392"/>
              <a:ext cx="23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Chronological order</a:t>
              </a:r>
            </a:p>
          </p:txBody>
        </p:sp>
      </p:grpSp>
      <p:grpSp>
        <p:nvGrpSpPr>
          <p:cNvPr id="7184" name="Group 16"/>
          <p:cNvGrpSpPr>
            <a:grpSpLocks/>
          </p:cNvGrpSpPr>
          <p:nvPr/>
        </p:nvGrpSpPr>
        <p:grpSpPr bwMode="auto">
          <a:xfrm>
            <a:off x="685800" y="2955925"/>
            <a:ext cx="4648200" cy="1463675"/>
            <a:chOff x="432" y="1862"/>
            <a:chExt cx="2928" cy="922"/>
          </a:xfrm>
        </p:grpSpPr>
        <p:pic>
          <p:nvPicPr>
            <p:cNvPr id="7179" name="Picture 11" descr="C:\WINDOWS\Application Data\Microsoft\Media Catalog\Downloaded Clips\cl71\j0283246.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2" y="1862"/>
              <a:ext cx="742" cy="922"/>
            </a:xfrm>
            <a:prstGeom prst="rect">
              <a:avLst/>
            </a:prstGeom>
            <a:noFill/>
            <a:extLst>
              <a:ext uri="{909E8E84-426E-40DD-AFC4-6F175D3DCCD1}">
                <a14:hiddenFill xmlns:a14="http://schemas.microsoft.com/office/drawing/2010/main">
                  <a:solidFill>
                    <a:srgbClr val="FFFFFF"/>
                  </a:solidFill>
                </a14:hiddenFill>
              </a:ext>
            </a:extLst>
          </p:spPr>
        </p:pic>
        <p:sp>
          <p:nvSpPr>
            <p:cNvPr id="7181" name="Text Box 13"/>
            <p:cNvSpPr txBox="1">
              <a:spLocks noChangeArrowheads="1"/>
            </p:cNvSpPr>
            <p:nvPr/>
          </p:nvSpPr>
          <p:spPr bwMode="auto">
            <a:xfrm>
              <a:off x="1392" y="2150"/>
              <a:ext cx="19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Flashback</a:t>
              </a:r>
            </a:p>
          </p:txBody>
        </p:sp>
      </p:grpSp>
      <p:grpSp>
        <p:nvGrpSpPr>
          <p:cNvPr id="7185" name="Group 17"/>
          <p:cNvGrpSpPr>
            <a:grpSpLocks/>
          </p:cNvGrpSpPr>
          <p:nvPr/>
        </p:nvGrpSpPr>
        <p:grpSpPr bwMode="auto">
          <a:xfrm>
            <a:off x="685800" y="4495800"/>
            <a:ext cx="8153400" cy="1735138"/>
            <a:chOff x="432" y="2832"/>
            <a:chExt cx="5136" cy="1093"/>
          </a:xfrm>
        </p:grpSpPr>
        <p:pic>
          <p:nvPicPr>
            <p:cNvPr id="7177" name="Picture 9" descr="C:\WINDOWS\Application Data\Microsoft\Media Catalog\Downloaded Clips\cl86\j0336862.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432" y="2880"/>
              <a:ext cx="772" cy="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82" name="Text Box 14"/>
            <p:cNvSpPr txBox="1">
              <a:spLocks noChangeArrowheads="1"/>
            </p:cNvSpPr>
            <p:nvPr/>
          </p:nvSpPr>
          <p:spPr bwMode="auto">
            <a:xfrm>
              <a:off x="1392" y="2832"/>
              <a:ext cx="4176" cy="1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atin typeface="Verdana" pitchFamily="34" charset="0"/>
                </a:rPr>
                <a:t>In media res (in the middle of things) when the story starts in the middle of the action without exposition</a:t>
              </a:r>
            </a:p>
            <a:p>
              <a:pPr>
                <a:spcBef>
                  <a:spcPct val="50000"/>
                </a:spcBef>
              </a:pP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184"/>
                                        </p:tgtEl>
                                        <p:attrNameLst>
                                          <p:attrName>style.visibility</p:attrName>
                                        </p:attrNameLst>
                                      </p:cBhvr>
                                      <p:to>
                                        <p:strVal val="visible"/>
                                      </p:to>
                                    </p:set>
                                    <p:anim calcmode="lin" valueType="num">
                                      <p:cBhvr additive="base">
                                        <p:cTn id="7" dur="500" fill="hold"/>
                                        <p:tgtEl>
                                          <p:spTgt spid="7184"/>
                                        </p:tgtEl>
                                        <p:attrNameLst>
                                          <p:attrName>ppt_x</p:attrName>
                                        </p:attrNameLst>
                                      </p:cBhvr>
                                      <p:tavLst>
                                        <p:tav tm="0">
                                          <p:val>
                                            <p:strVal val="0-#ppt_w/2"/>
                                          </p:val>
                                        </p:tav>
                                        <p:tav tm="100000">
                                          <p:val>
                                            <p:strVal val="#ppt_x"/>
                                          </p:val>
                                        </p:tav>
                                      </p:tavLst>
                                    </p:anim>
                                    <p:anim calcmode="lin" valueType="num">
                                      <p:cBhvr additive="base">
                                        <p:cTn id="8" dur="500" fill="hold"/>
                                        <p:tgtEl>
                                          <p:spTgt spid="71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7185"/>
                                        </p:tgtEl>
                                        <p:attrNameLst>
                                          <p:attrName>style.visibility</p:attrName>
                                        </p:attrNameLst>
                                      </p:cBhvr>
                                      <p:to>
                                        <p:strVal val="visible"/>
                                      </p:to>
                                    </p:set>
                                    <p:anim calcmode="lin" valueType="num">
                                      <p:cBhvr additive="base">
                                        <p:cTn id="13" dur="500" fill="hold"/>
                                        <p:tgtEl>
                                          <p:spTgt spid="7185"/>
                                        </p:tgtEl>
                                        <p:attrNameLst>
                                          <p:attrName>ppt_x</p:attrName>
                                        </p:attrNameLst>
                                      </p:cBhvr>
                                      <p:tavLst>
                                        <p:tav tm="0">
                                          <p:val>
                                            <p:strVal val="0-#ppt_w/2"/>
                                          </p:val>
                                        </p:tav>
                                        <p:tav tm="100000">
                                          <p:val>
                                            <p:strVal val="#ppt_x"/>
                                          </p:val>
                                        </p:tav>
                                      </p:tavLst>
                                    </p:anim>
                                    <p:anim calcmode="lin" valueType="num">
                                      <p:cBhvr additive="base">
                                        <p:cTn id="14" dur="500" fill="hold"/>
                                        <p:tgtEl>
                                          <p:spTgt spid="71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228600"/>
            <a:ext cx="7772400" cy="1143000"/>
          </a:xfrm>
        </p:spPr>
        <p:txBody>
          <a:bodyPr/>
          <a:lstStyle/>
          <a:p>
            <a:pPr algn="l"/>
            <a:r>
              <a:rPr lang="en-US" b="1">
                <a:latin typeface="Verdana" pitchFamily="34" charset="0"/>
              </a:rPr>
              <a:t>Pyramid Plot Structure</a:t>
            </a:r>
          </a:p>
        </p:txBody>
      </p:sp>
      <p:sp>
        <p:nvSpPr>
          <p:cNvPr id="8195" name="Rectangle 3"/>
          <p:cNvSpPr>
            <a:spLocks noGrp="1" noChangeArrowheads="1"/>
          </p:cNvSpPr>
          <p:nvPr>
            <p:ph type="body" sz="half" idx="1"/>
          </p:nvPr>
        </p:nvSpPr>
        <p:spPr>
          <a:xfrm>
            <a:off x="304800" y="1447800"/>
            <a:ext cx="3810000" cy="4114800"/>
          </a:xfrm>
        </p:spPr>
        <p:txBody>
          <a:bodyPr/>
          <a:lstStyle/>
          <a:p>
            <a:pPr>
              <a:buFontTx/>
              <a:buNone/>
            </a:pPr>
            <a:r>
              <a:rPr lang="en-US" sz="2400">
                <a:latin typeface="Verdana" pitchFamily="34" charset="0"/>
              </a:rPr>
              <a:t>   The most basic and traditional form of plot is pyramid-shaped. </a:t>
            </a:r>
          </a:p>
          <a:p>
            <a:pPr>
              <a:buFontTx/>
              <a:buNone/>
            </a:pPr>
            <a:endParaRPr lang="en-US" sz="2400">
              <a:latin typeface="Verdana" pitchFamily="34" charset="0"/>
            </a:endParaRPr>
          </a:p>
          <a:p>
            <a:pPr>
              <a:buFontTx/>
              <a:buNone/>
            </a:pPr>
            <a:r>
              <a:rPr lang="en-US" sz="2400">
                <a:latin typeface="Verdana" pitchFamily="34" charset="0"/>
              </a:rPr>
              <a:t>   This structure has been described in more detail by  Aristotle and by Gustav Freytag.</a:t>
            </a:r>
          </a:p>
        </p:txBody>
      </p:sp>
      <p:pic>
        <p:nvPicPr>
          <p:cNvPr id="8208" name="Picture 16" descr="C:\WINDOWS\Application Data\Microsoft\Media Catalog\Downloaded Clips\cl71\j0283756.gif"/>
          <p:cNvPicPr>
            <a:picLocks noChangeAspect="1" noChangeArrowheads="1" noCrop="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334000" y="838200"/>
            <a:ext cx="3081338" cy="3733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228600"/>
            <a:ext cx="7772400" cy="1143000"/>
          </a:xfrm>
        </p:spPr>
        <p:txBody>
          <a:bodyPr/>
          <a:lstStyle/>
          <a:p>
            <a:pPr algn="l"/>
            <a:r>
              <a:rPr lang="en-US" b="1">
                <a:latin typeface="Verdana" pitchFamily="34" charset="0"/>
              </a:rPr>
              <a:t>Aristotle’s Unified Plot</a:t>
            </a:r>
          </a:p>
        </p:txBody>
      </p:sp>
      <p:sp>
        <p:nvSpPr>
          <p:cNvPr id="12291" name="Text Box 3"/>
          <p:cNvSpPr txBox="1">
            <a:spLocks noChangeArrowheads="1"/>
          </p:cNvSpPr>
          <p:nvPr/>
        </p:nvSpPr>
        <p:spPr bwMode="auto">
          <a:xfrm>
            <a:off x="609600" y="4419600"/>
            <a:ext cx="7924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cs typeface="Times New Roman" charset="0"/>
              </a:rPr>
              <a:t>The basic triangle-shaped plot structure was described by Aristotle in 350 BCE. Aristotle used the beginning, middle, and end structure to describe a story that moved along a linear path, following a chain of cause and effect as it works toward the solution of a conflict or crisis.</a:t>
            </a:r>
            <a:r>
              <a:rPr lang="en-US">
                <a:latin typeface="Verdana" pitchFamily="34" charset="0"/>
              </a:rPr>
              <a:t> </a:t>
            </a:r>
          </a:p>
        </p:txBody>
      </p:sp>
      <p:sp>
        <p:nvSpPr>
          <p:cNvPr id="12293" name="Rectangle 5"/>
          <p:cNvSpPr>
            <a:spLocks noChangeArrowheads="1"/>
          </p:cNvSpPr>
          <p:nvPr/>
        </p:nvSpPr>
        <p:spPr bwMode="auto">
          <a:xfrm>
            <a:off x="2905125" y="2638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2295" name="Object 7"/>
          <p:cNvGraphicFramePr>
            <a:graphicFrameLocks noChangeAspect="1"/>
          </p:cNvGraphicFramePr>
          <p:nvPr/>
        </p:nvGraphicFramePr>
        <p:xfrm>
          <a:off x="1524000" y="1219200"/>
          <a:ext cx="6096000" cy="2889250"/>
        </p:xfrm>
        <a:graphic>
          <a:graphicData uri="http://schemas.openxmlformats.org/presentationml/2006/ole">
            <mc:AlternateContent xmlns:mc="http://schemas.openxmlformats.org/markup-compatibility/2006">
              <mc:Choice xmlns:v="urn:schemas-microsoft-com:vml" Requires="v">
                <p:oleObj spid="_x0000_s12297" name="Image" r:id="rId4" imgW="9523810" imgH="4514286" progId="Photoshop.Image.6">
                  <p:embed/>
                </p:oleObj>
              </mc:Choice>
              <mc:Fallback>
                <p:oleObj name="Image" r:id="rId4" imgW="9523810" imgH="4514286" progId="Photoshop.Image.6">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219200"/>
                        <a:ext cx="60960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228600"/>
            <a:ext cx="7772400" cy="1143000"/>
          </a:xfrm>
        </p:spPr>
        <p:txBody>
          <a:bodyPr/>
          <a:lstStyle/>
          <a:p>
            <a:pPr algn="l"/>
            <a:r>
              <a:rPr lang="en-US" b="1">
                <a:latin typeface="Verdana" pitchFamily="34" charset="0"/>
              </a:rPr>
              <a:t>Freytag’s Plot Structure</a:t>
            </a:r>
          </a:p>
        </p:txBody>
      </p:sp>
      <p:sp>
        <p:nvSpPr>
          <p:cNvPr id="14339" name="Text Box 3"/>
          <p:cNvSpPr txBox="1">
            <a:spLocks noChangeArrowheads="1"/>
          </p:cNvSpPr>
          <p:nvPr/>
        </p:nvSpPr>
        <p:spPr bwMode="auto">
          <a:xfrm>
            <a:off x="609600" y="4419600"/>
            <a:ext cx="79248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cs typeface="Times New Roman" charset="0"/>
              </a:rPr>
              <a:t>Freytag modified Aristotle’s system by adding a rising action (or complication) and a falling action to the structure. Freytag used the five-part design shown above to describe a story’s plot.</a:t>
            </a:r>
            <a:r>
              <a:rPr lang="en-US">
                <a:latin typeface="Verdana" pitchFamily="34" charset="0"/>
              </a:rPr>
              <a:t> </a:t>
            </a:r>
          </a:p>
        </p:txBody>
      </p:sp>
      <p:sp>
        <p:nvSpPr>
          <p:cNvPr id="14340" name="Rectangle 4"/>
          <p:cNvSpPr>
            <a:spLocks noChangeArrowheads="1"/>
          </p:cNvSpPr>
          <p:nvPr/>
        </p:nvSpPr>
        <p:spPr bwMode="auto">
          <a:xfrm>
            <a:off x="2905125" y="2638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4342" name="Object 6"/>
          <p:cNvGraphicFramePr>
            <a:graphicFrameLocks noChangeAspect="1"/>
          </p:cNvGraphicFramePr>
          <p:nvPr/>
        </p:nvGraphicFramePr>
        <p:xfrm>
          <a:off x="1524000" y="1219200"/>
          <a:ext cx="6096000" cy="2944813"/>
        </p:xfrm>
        <a:graphic>
          <a:graphicData uri="http://schemas.openxmlformats.org/presentationml/2006/ole">
            <mc:AlternateContent xmlns:mc="http://schemas.openxmlformats.org/markup-compatibility/2006">
              <mc:Choice xmlns:v="urn:schemas-microsoft-com:vml" Requires="v">
                <p:oleObj spid="_x0000_s14343" name="Image" r:id="rId4" imgW="9523810" imgH="4600000" progId="Photoshop.Image.6">
                  <p:embed/>
                </p:oleObj>
              </mc:Choice>
              <mc:Fallback>
                <p:oleObj name="Image" r:id="rId4" imgW="9523810" imgH="4600000" progId="Photoshop.Image.6">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219200"/>
                        <a:ext cx="6096000" cy="294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7772400" cy="1143000"/>
          </a:xfrm>
        </p:spPr>
        <p:txBody>
          <a:bodyPr/>
          <a:lstStyle/>
          <a:p>
            <a:pPr algn="l"/>
            <a:r>
              <a:rPr lang="en-US" b="1">
                <a:latin typeface="Verdana" pitchFamily="34" charset="0"/>
              </a:rPr>
              <a:t>Modified Plot Structure</a:t>
            </a:r>
          </a:p>
        </p:txBody>
      </p:sp>
      <p:sp>
        <p:nvSpPr>
          <p:cNvPr id="15363" name="Text Box 3"/>
          <p:cNvSpPr txBox="1">
            <a:spLocks noChangeArrowheads="1"/>
          </p:cNvSpPr>
          <p:nvPr/>
        </p:nvSpPr>
        <p:spPr bwMode="auto">
          <a:xfrm>
            <a:off x="609600" y="4419600"/>
            <a:ext cx="79248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cs typeface="Times New Roman" charset="0"/>
              </a:rPr>
              <a:t>Freytag’s Pyramid is often modified so that it extends slightly before and after the primary rising and falling action. You might think of this part of the chart as similar to the warm-up and cool-down for the story.</a:t>
            </a:r>
            <a:endParaRPr lang="en-US">
              <a:latin typeface="Verdana" pitchFamily="34" charset="0"/>
            </a:endParaRPr>
          </a:p>
        </p:txBody>
      </p:sp>
      <p:sp>
        <p:nvSpPr>
          <p:cNvPr id="15364" name="Rectangle 4"/>
          <p:cNvSpPr>
            <a:spLocks noChangeArrowheads="1"/>
          </p:cNvSpPr>
          <p:nvPr/>
        </p:nvSpPr>
        <p:spPr bwMode="auto">
          <a:xfrm>
            <a:off x="2905125" y="2638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5366" name="Object 6"/>
          <p:cNvGraphicFramePr>
            <a:graphicFrameLocks noChangeAspect="1"/>
          </p:cNvGraphicFramePr>
          <p:nvPr/>
        </p:nvGraphicFramePr>
        <p:xfrm>
          <a:off x="1524000" y="1295400"/>
          <a:ext cx="6096000" cy="2871788"/>
        </p:xfrm>
        <a:graphic>
          <a:graphicData uri="http://schemas.openxmlformats.org/presentationml/2006/ole">
            <mc:AlternateContent xmlns:mc="http://schemas.openxmlformats.org/markup-compatibility/2006">
              <mc:Choice xmlns:v="urn:schemas-microsoft-com:vml" Requires="v">
                <p:oleObj spid="_x0000_s15367" name="Image" r:id="rId4" imgW="9523810" imgH="4485714" progId="Photoshop.Image.6">
                  <p:embed/>
                </p:oleObj>
              </mc:Choice>
              <mc:Fallback>
                <p:oleObj name="Image" r:id="rId4" imgW="9523810" imgH="4485714" progId="Photoshop.Image.6">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295400"/>
                        <a:ext cx="6096000" cy="287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155" name="Object 11"/>
          <p:cNvGraphicFramePr>
            <a:graphicFrameLocks noChangeAspect="1"/>
          </p:cNvGraphicFramePr>
          <p:nvPr/>
        </p:nvGraphicFramePr>
        <p:xfrm>
          <a:off x="685800" y="457200"/>
          <a:ext cx="7696200" cy="6156325"/>
        </p:xfrm>
        <a:graphic>
          <a:graphicData uri="http://schemas.openxmlformats.org/presentationml/2006/ole">
            <mc:AlternateContent xmlns:mc="http://schemas.openxmlformats.org/markup-compatibility/2006">
              <mc:Choice xmlns:v="urn:schemas-microsoft-com:vml" Requires="v">
                <p:oleObj spid="_x0000_s6156" name="Image" r:id="rId4" imgW="9523810" imgH="7619048" progId="Photoshop.Image.6">
                  <p:embed/>
                </p:oleObj>
              </mc:Choice>
              <mc:Fallback>
                <p:oleObj name="Image" r:id="rId4" imgW="9523810" imgH="7619048" progId="Photoshop.Image.6">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457200"/>
                        <a:ext cx="7696200" cy="615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6" name="Rectangle 2"/>
          <p:cNvSpPr>
            <a:spLocks noGrp="1" noChangeArrowheads="1"/>
          </p:cNvSpPr>
          <p:nvPr>
            <p:ph type="title"/>
          </p:nvPr>
        </p:nvSpPr>
        <p:spPr>
          <a:xfrm>
            <a:off x="533400" y="228600"/>
            <a:ext cx="7772400" cy="1143000"/>
          </a:xfrm>
        </p:spPr>
        <p:txBody>
          <a:bodyPr/>
          <a:lstStyle/>
          <a:p>
            <a:pPr algn="l"/>
            <a:r>
              <a:rPr lang="en-US" b="1">
                <a:latin typeface="Verdana" pitchFamily="34" charset="0"/>
              </a:rPr>
              <a:t>Plot Components</a:t>
            </a:r>
          </a:p>
        </p:txBody>
      </p:sp>
      <p:sp>
        <p:nvSpPr>
          <p:cNvPr id="6148" name="Text Box 4"/>
          <p:cNvSpPr txBox="1">
            <a:spLocks noChangeArrowheads="1"/>
          </p:cNvSpPr>
          <p:nvPr/>
        </p:nvSpPr>
        <p:spPr bwMode="auto">
          <a:xfrm>
            <a:off x="381000" y="5257800"/>
            <a:ext cx="43434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chemeClr val="tx2"/>
                </a:solidFill>
                <a:latin typeface="Verdana" pitchFamily="34" charset="0"/>
              </a:rPr>
              <a:t>Exposition:</a:t>
            </a:r>
            <a:r>
              <a:rPr lang="en-US" sz="2000">
                <a:solidFill>
                  <a:schemeClr val="tx2"/>
                </a:solidFill>
                <a:latin typeface="Verdana" pitchFamily="34" charset="0"/>
              </a:rPr>
              <a:t>  the start of the story, the situation before the action starts</a:t>
            </a:r>
          </a:p>
        </p:txBody>
      </p:sp>
      <p:sp>
        <p:nvSpPr>
          <p:cNvPr id="6149" name="Text Box 5"/>
          <p:cNvSpPr txBox="1">
            <a:spLocks noChangeArrowheads="1"/>
          </p:cNvSpPr>
          <p:nvPr/>
        </p:nvSpPr>
        <p:spPr bwMode="auto">
          <a:xfrm rot="43200000">
            <a:off x="381000" y="3124200"/>
            <a:ext cx="4114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chemeClr val="tx2"/>
                </a:solidFill>
                <a:latin typeface="Verdana" pitchFamily="34" charset="0"/>
              </a:rPr>
              <a:t>Rising Action:</a:t>
            </a:r>
            <a:r>
              <a:rPr lang="en-US" sz="2000">
                <a:solidFill>
                  <a:schemeClr val="tx2"/>
                </a:solidFill>
                <a:latin typeface="Verdana" pitchFamily="34" charset="0"/>
              </a:rPr>
              <a:t> the series of conflicts and crisis in the story that lead to the climax</a:t>
            </a:r>
          </a:p>
        </p:txBody>
      </p:sp>
      <p:sp>
        <p:nvSpPr>
          <p:cNvPr id="6150" name="Text Box 6"/>
          <p:cNvSpPr txBox="1">
            <a:spLocks noChangeArrowheads="1"/>
          </p:cNvSpPr>
          <p:nvPr/>
        </p:nvSpPr>
        <p:spPr bwMode="auto">
          <a:xfrm>
            <a:off x="2514600" y="1295400"/>
            <a:ext cx="4114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chemeClr val="tx2"/>
                </a:solidFill>
                <a:latin typeface="Verdana" pitchFamily="34" charset="0"/>
              </a:rPr>
              <a:t>Climax: </a:t>
            </a:r>
            <a:r>
              <a:rPr lang="en-US" sz="2000">
                <a:solidFill>
                  <a:schemeClr val="tx2"/>
                </a:solidFill>
                <a:latin typeface="Verdana" pitchFamily="34" charset="0"/>
              </a:rPr>
              <a:t>the turning point, the most intense moment—either mentally or in action</a:t>
            </a:r>
            <a:endParaRPr lang="en-US" sz="2000" b="1">
              <a:solidFill>
                <a:schemeClr val="tx2"/>
              </a:solidFill>
              <a:latin typeface="Verdana" pitchFamily="34" charset="0"/>
            </a:endParaRPr>
          </a:p>
        </p:txBody>
      </p:sp>
      <p:sp>
        <p:nvSpPr>
          <p:cNvPr id="6151" name="Text Box 7"/>
          <p:cNvSpPr txBox="1">
            <a:spLocks noChangeArrowheads="1"/>
          </p:cNvSpPr>
          <p:nvPr/>
        </p:nvSpPr>
        <p:spPr bwMode="auto">
          <a:xfrm>
            <a:off x="5257800" y="3124200"/>
            <a:ext cx="3505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chemeClr val="tx2"/>
                </a:solidFill>
                <a:latin typeface="Verdana" pitchFamily="34" charset="0"/>
              </a:rPr>
              <a:t>Falling Action:</a:t>
            </a:r>
            <a:r>
              <a:rPr lang="en-US" sz="2000">
                <a:solidFill>
                  <a:schemeClr val="tx2"/>
                </a:solidFill>
                <a:latin typeface="Verdana" pitchFamily="34" charset="0"/>
              </a:rPr>
              <a:t> all of the action which follows the climax</a:t>
            </a:r>
            <a:endParaRPr lang="en-US" sz="2000" b="1">
              <a:solidFill>
                <a:schemeClr val="tx2"/>
              </a:solidFill>
              <a:latin typeface="Verdana" pitchFamily="34" charset="0"/>
            </a:endParaRPr>
          </a:p>
        </p:txBody>
      </p:sp>
      <p:sp>
        <p:nvSpPr>
          <p:cNvPr id="6152" name="Text Box 8"/>
          <p:cNvSpPr txBox="1">
            <a:spLocks noChangeArrowheads="1"/>
          </p:cNvSpPr>
          <p:nvPr/>
        </p:nvSpPr>
        <p:spPr bwMode="auto">
          <a:xfrm>
            <a:off x="5257800" y="5257800"/>
            <a:ext cx="4038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chemeClr val="tx2"/>
                </a:solidFill>
                <a:latin typeface="Verdana" pitchFamily="34" charset="0"/>
              </a:rPr>
              <a:t>Resolution: </a:t>
            </a:r>
            <a:r>
              <a:rPr lang="en-US" sz="2000">
                <a:solidFill>
                  <a:schemeClr val="tx2"/>
                </a:solidFill>
                <a:latin typeface="Verdana" pitchFamily="34" charset="0"/>
              </a:rPr>
              <a:t>the conclusion, the tying together of all of the threads</a:t>
            </a:r>
            <a:endParaRPr lang="en-US" sz="2000" b="1">
              <a:solidFill>
                <a:schemeClr val="tx2"/>
              </a:solidFill>
              <a:latin typeface="Verdan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additive="base">
                                        <p:cTn id="7" dur="500" fill="hold"/>
                                        <p:tgtEl>
                                          <p:spTgt spid="6148"/>
                                        </p:tgtEl>
                                        <p:attrNameLst>
                                          <p:attrName>ppt_x</p:attrName>
                                        </p:attrNameLst>
                                      </p:cBhvr>
                                      <p:tavLst>
                                        <p:tav tm="0">
                                          <p:val>
                                            <p:strVal val="0-#ppt_w/2"/>
                                          </p:val>
                                        </p:tav>
                                        <p:tav tm="100000">
                                          <p:val>
                                            <p:strVal val="#ppt_x"/>
                                          </p:val>
                                        </p:tav>
                                      </p:tavLst>
                                    </p:anim>
                                    <p:anim calcmode="lin" valueType="num">
                                      <p:cBhvr additive="base">
                                        <p:cTn id="8"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9"/>
                                        </p:tgtEl>
                                        <p:attrNameLst>
                                          <p:attrName>style.visibility</p:attrName>
                                        </p:attrNameLst>
                                      </p:cBhvr>
                                      <p:to>
                                        <p:strVal val="visible"/>
                                      </p:to>
                                    </p:set>
                                    <p:anim calcmode="lin" valueType="num">
                                      <p:cBhvr additive="base">
                                        <p:cTn id="13" dur="500" fill="hold"/>
                                        <p:tgtEl>
                                          <p:spTgt spid="6149"/>
                                        </p:tgtEl>
                                        <p:attrNameLst>
                                          <p:attrName>ppt_x</p:attrName>
                                        </p:attrNameLst>
                                      </p:cBhvr>
                                      <p:tavLst>
                                        <p:tav tm="0">
                                          <p:val>
                                            <p:strVal val="0-#ppt_w/2"/>
                                          </p:val>
                                        </p:tav>
                                        <p:tav tm="100000">
                                          <p:val>
                                            <p:strVal val="#ppt_x"/>
                                          </p:val>
                                        </p:tav>
                                      </p:tavLst>
                                    </p:anim>
                                    <p:anim calcmode="lin" valueType="num">
                                      <p:cBhvr additive="base">
                                        <p:cTn id="14"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50"/>
                                        </p:tgtEl>
                                        <p:attrNameLst>
                                          <p:attrName>style.visibility</p:attrName>
                                        </p:attrNameLst>
                                      </p:cBhvr>
                                      <p:to>
                                        <p:strVal val="visible"/>
                                      </p:to>
                                    </p:set>
                                    <p:anim calcmode="lin" valueType="num">
                                      <p:cBhvr additive="base">
                                        <p:cTn id="19" dur="500" fill="hold"/>
                                        <p:tgtEl>
                                          <p:spTgt spid="6150"/>
                                        </p:tgtEl>
                                        <p:attrNameLst>
                                          <p:attrName>ppt_x</p:attrName>
                                        </p:attrNameLst>
                                      </p:cBhvr>
                                      <p:tavLst>
                                        <p:tav tm="0">
                                          <p:val>
                                            <p:strVal val="0-#ppt_w/2"/>
                                          </p:val>
                                        </p:tav>
                                        <p:tav tm="100000">
                                          <p:val>
                                            <p:strVal val="#ppt_x"/>
                                          </p:val>
                                        </p:tav>
                                      </p:tavLst>
                                    </p:anim>
                                    <p:anim calcmode="lin" valueType="num">
                                      <p:cBhvr additive="base">
                                        <p:cTn id="20" dur="500" fill="hold"/>
                                        <p:tgtEl>
                                          <p:spTgt spid="615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151"/>
                                        </p:tgtEl>
                                        <p:attrNameLst>
                                          <p:attrName>style.visibility</p:attrName>
                                        </p:attrNameLst>
                                      </p:cBhvr>
                                      <p:to>
                                        <p:strVal val="visible"/>
                                      </p:to>
                                    </p:set>
                                    <p:anim calcmode="lin" valueType="num">
                                      <p:cBhvr additive="base">
                                        <p:cTn id="25" dur="500" fill="hold"/>
                                        <p:tgtEl>
                                          <p:spTgt spid="6151"/>
                                        </p:tgtEl>
                                        <p:attrNameLst>
                                          <p:attrName>ppt_x</p:attrName>
                                        </p:attrNameLst>
                                      </p:cBhvr>
                                      <p:tavLst>
                                        <p:tav tm="0">
                                          <p:val>
                                            <p:strVal val="1+#ppt_w/2"/>
                                          </p:val>
                                        </p:tav>
                                        <p:tav tm="100000">
                                          <p:val>
                                            <p:strVal val="#ppt_x"/>
                                          </p:val>
                                        </p:tav>
                                      </p:tavLst>
                                    </p:anim>
                                    <p:anim calcmode="lin" valueType="num">
                                      <p:cBhvr additive="base">
                                        <p:cTn id="26" dur="500" fill="hold"/>
                                        <p:tgtEl>
                                          <p:spTgt spid="615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152"/>
                                        </p:tgtEl>
                                        <p:attrNameLst>
                                          <p:attrName>style.visibility</p:attrName>
                                        </p:attrNameLst>
                                      </p:cBhvr>
                                      <p:to>
                                        <p:strVal val="visible"/>
                                      </p:to>
                                    </p:set>
                                    <p:anim calcmode="lin" valueType="num">
                                      <p:cBhvr additive="base">
                                        <p:cTn id="31" dur="500" fill="hold"/>
                                        <p:tgtEl>
                                          <p:spTgt spid="6152"/>
                                        </p:tgtEl>
                                        <p:attrNameLst>
                                          <p:attrName>ppt_x</p:attrName>
                                        </p:attrNameLst>
                                      </p:cBhvr>
                                      <p:tavLst>
                                        <p:tav tm="0">
                                          <p:val>
                                            <p:strVal val="1+#ppt_w/2"/>
                                          </p:val>
                                        </p:tav>
                                        <p:tav tm="100000">
                                          <p:val>
                                            <p:strVal val="#ppt_x"/>
                                          </p:val>
                                        </p:tav>
                                      </p:tavLst>
                                    </p:anim>
                                    <p:anim calcmode="lin" valueType="num">
                                      <p:cBhvr additive="base">
                                        <p:cTn id="32" dur="500" fill="hold"/>
                                        <p:tgtEl>
                                          <p:spTgt spid="6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P spid="6149" grpId="0" autoUpdateAnimBg="0"/>
      <p:bldP spid="6150" grpId="0" autoUpdateAnimBg="0"/>
      <p:bldP spid="6151" grpId="0" autoUpdateAnimBg="0"/>
      <p:bldP spid="615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533400"/>
            <a:ext cx="7772400" cy="609600"/>
          </a:xfrm>
        </p:spPr>
        <p:txBody>
          <a:bodyPr/>
          <a:lstStyle/>
          <a:p>
            <a:pPr algn="l"/>
            <a:r>
              <a:rPr lang="en-US" b="1">
                <a:latin typeface="Verdana" pitchFamily="34" charset="0"/>
              </a:rPr>
              <a:t>Conflict</a:t>
            </a:r>
          </a:p>
        </p:txBody>
      </p:sp>
      <p:sp>
        <p:nvSpPr>
          <p:cNvPr id="3075" name="Rectangle 3"/>
          <p:cNvSpPr>
            <a:spLocks noGrp="1" noChangeArrowheads="1"/>
          </p:cNvSpPr>
          <p:nvPr>
            <p:ph type="body" sz="half" idx="1"/>
          </p:nvPr>
        </p:nvSpPr>
        <p:spPr>
          <a:xfrm>
            <a:off x="304800" y="1219200"/>
            <a:ext cx="5486400" cy="1676400"/>
          </a:xfrm>
        </p:spPr>
        <p:txBody>
          <a:bodyPr/>
          <a:lstStyle/>
          <a:p>
            <a:pPr>
              <a:buFontTx/>
              <a:buNone/>
            </a:pPr>
            <a:r>
              <a:rPr lang="en-US" sz="2400">
                <a:latin typeface="Verdana" pitchFamily="34" charset="0"/>
              </a:rPr>
              <a:t>   Conflict is the dramatic struggle between two forces in a story.  Without conflict, there is no plot.</a:t>
            </a:r>
          </a:p>
        </p:txBody>
      </p:sp>
      <p:sp>
        <p:nvSpPr>
          <p:cNvPr id="3077" name="Object 5" descr="C:\WINDOWS\Application Data\Microsoft\Media Catalog\Downloaded Clips\cl37\j0139659.wmf"/>
          <p:cNvSpPr>
            <a:spLocks noGrp="1" noChangeAspect="1" noChangeArrowheads="1" noTextEdit="1"/>
          </p:cNvSpPr>
          <p:nvPr>
            <p:ph type="clipArt" sz="half" idx="2"/>
          </p:nvPr>
        </p:nvSpPr>
        <p:spPr>
          <a:xfrm>
            <a:off x="5867400" y="3657600"/>
            <a:ext cx="2590800" cy="2319338"/>
          </a:xfrm>
        </p:spPr>
      </p:sp>
      <p:graphicFrame>
        <p:nvGraphicFramePr>
          <p:cNvPr id="3078" name="Object 6"/>
          <p:cNvGraphicFramePr>
            <a:graphicFrameLocks noChangeAspect="1"/>
          </p:cNvGraphicFramePr>
          <p:nvPr/>
        </p:nvGraphicFramePr>
        <p:xfrm>
          <a:off x="2895600" y="2438400"/>
          <a:ext cx="2819400" cy="1395413"/>
        </p:xfrm>
        <a:graphic>
          <a:graphicData uri="http://schemas.openxmlformats.org/presentationml/2006/ole">
            <mc:AlternateContent xmlns:mc="http://schemas.openxmlformats.org/markup-compatibility/2006">
              <mc:Choice xmlns:v="urn:schemas-microsoft-com:vml" Requires="v">
                <p:oleObj spid="_x0000_s3083" name="Image" r:id="rId3" imgW="5079365" imgH="2514286" progId="Photoshop.Image.6">
                  <p:embed/>
                </p:oleObj>
              </mc:Choice>
              <mc:Fallback>
                <p:oleObj name="Image" r:id="rId3" imgW="5079365" imgH="2514286" progId="Photoshop.Image.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438400"/>
                        <a:ext cx="2819400"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1" name="Object 9"/>
          <p:cNvGraphicFramePr>
            <a:graphicFrameLocks noChangeAspect="1"/>
          </p:cNvGraphicFramePr>
          <p:nvPr/>
        </p:nvGraphicFramePr>
        <p:xfrm>
          <a:off x="6324600" y="609600"/>
          <a:ext cx="2540000" cy="2565400"/>
        </p:xfrm>
        <a:graphic>
          <a:graphicData uri="http://schemas.openxmlformats.org/presentationml/2006/ole">
            <mc:AlternateContent xmlns:mc="http://schemas.openxmlformats.org/markup-compatibility/2006">
              <mc:Choice xmlns:v="urn:schemas-microsoft-com:vml" Requires="v">
                <p:oleObj spid="_x0000_s3084" name="Image" r:id="rId5" imgW="5079365" imgH="5130159" progId="Photoshop.Image.6">
                  <p:embed/>
                </p:oleObj>
              </mc:Choice>
              <mc:Fallback>
                <p:oleObj name="Image" r:id="rId5" imgW="5079365" imgH="5130159" progId="Photoshop.Image.6">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609600"/>
                        <a:ext cx="2540000" cy="256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2" name="Object 10"/>
          <p:cNvGraphicFramePr>
            <a:graphicFrameLocks noChangeAspect="1"/>
          </p:cNvGraphicFramePr>
          <p:nvPr/>
        </p:nvGraphicFramePr>
        <p:xfrm>
          <a:off x="685800" y="4114800"/>
          <a:ext cx="4572000" cy="2249488"/>
        </p:xfrm>
        <a:graphic>
          <a:graphicData uri="http://schemas.openxmlformats.org/presentationml/2006/ole">
            <mc:AlternateContent xmlns:mc="http://schemas.openxmlformats.org/markup-compatibility/2006">
              <mc:Choice xmlns:v="urn:schemas-microsoft-com:vml" Requires="v">
                <p:oleObj spid="_x0000_s3085" name="Image" r:id="rId7" imgW="3174603" imgH="1561905" progId="Photoshop.Image.6">
                  <p:embed/>
                </p:oleObj>
              </mc:Choice>
              <mc:Fallback>
                <p:oleObj name="Image" r:id="rId7" imgW="3174603" imgH="1561905" progId="Photoshop.Image.6">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4114800"/>
                        <a:ext cx="4572000" cy="2249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228600"/>
            <a:ext cx="7772400" cy="1143000"/>
          </a:xfrm>
        </p:spPr>
        <p:txBody>
          <a:bodyPr/>
          <a:lstStyle/>
          <a:p>
            <a:pPr algn="l"/>
            <a:r>
              <a:rPr lang="en-US" b="1">
                <a:latin typeface="Verdana" pitchFamily="34" charset="0"/>
              </a:rPr>
              <a:t>Types of Conflict</a:t>
            </a:r>
          </a:p>
        </p:txBody>
      </p:sp>
      <p:grpSp>
        <p:nvGrpSpPr>
          <p:cNvPr id="5142" name="Group 22"/>
          <p:cNvGrpSpPr>
            <a:grpSpLocks/>
          </p:cNvGrpSpPr>
          <p:nvPr/>
        </p:nvGrpSpPr>
        <p:grpSpPr bwMode="auto">
          <a:xfrm>
            <a:off x="1066800" y="2286000"/>
            <a:ext cx="5715000" cy="1049338"/>
            <a:chOff x="384" y="1536"/>
            <a:chExt cx="3600" cy="661"/>
          </a:xfrm>
        </p:grpSpPr>
        <p:pic>
          <p:nvPicPr>
            <p:cNvPr id="5125" name="Picture 5" descr="\\Ysd\office2k2\PFiles\MSOffice\Clipart\homeanim\ag00503_.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120" y="1536"/>
              <a:ext cx="864" cy="661"/>
            </a:xfrm>
            <a:prstGeom prst="rect">
              <a:avLst/>
            </a:prstGeom>
            <a:noFill/>
            <a:extLst>
              <a:ext uri="{909E8E84-426E-40DD-AFC4-6F175D3DCCD1}">
                <a14:hiddenFill xmlns:a14="http://schemas.microsoft.com/office/drawing/2010/main">
                  <a:solidFill>
                    <a:srgbClr val="FFFFFF"/>
                  </a:solidFill>
                </a14:hiddenFill>
              </a:ext>
            </a:extLst>
          </p:spPr>
        </p:pic>
        <p:sp>
          <p:nvSpPr>
            <p:cNvPr id="5132" name="Text Box 12"/>
            <p:cNvSpPr txBox="1">
              <a:spLocks noChangeArrowheads="1"/>
            </p:cNvSpPr>
            <p:nvPr/>
          </p:nvSpPr>
          <p:spPr bwMode="auto">
            <a:xfrm>
              <a:off x="384" y="1728"/>
              <a:ext cx="244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Human vs Nature</a:t>
              </a:r>
            </a:p>
          </p:txBody>
        </p:sp>
      </p:grpSp>
      <p:grpSp>
        <p:nvGrpSpPr>
          <p:cNvPr id="5139" name="Group 19"/>
          <p:cNvGrpSpPr>
            <a:grpSpLocks/>
          </p:cNvGrpSpPr>
          <p:nvPr/>
        </p:nvGrpSpPr>
        <p:grpSpPr bwMode="auto">
          <a:xfrm>
            <a:off x="1066800" y="3505200"/>
            <a:ext cx="6019800" cy="800100"/>
            <a:chOff x="384" y="2352"/>
            <a:chExt cx="3792" cy="504"/>
          </a:xfrm>
        </p:grpSpPr>
        <p:pic>
          <p:nvPicPr>
            <p:cNvPr id="5126" name="Picture 6" descr="\\Ysd\office2k2\PFiles\MSOffice\Clipart\standard\stddir1\bd05447_.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7" y="2352"/>
              <a:ext cx="1279" cy="504"/>
            </a:xfrm>
            <a:prstGeom prst="rect">
              <a:avLst/>
            </a:prstGeom>
            <a:noFill/>
            <a:extLst>
              <a:ext uri="{909E8E84-426E-40DD-AFC4-6F175D3DCCD1}">
                <a14:hiddenFill xmlns:a14="http://schemas.microsoft.com/office/drawing/2010/main">
                  <a:solidFill>
                    <a:srgbClr val="FFFFFF"/>
                  </a:solidFill>
                </a14:hiddenFill>
              </a:ext>
            </a:extLst>
          </p:spPr>
        </p:pic>
        <p:sp>
          <p:nvSpPr>
            <p:cNvPr id="5133" name="Text Box 13"/>
            <p:cNvSpPr txBox="1">
              <a:spLocks noChangeArrowheads="1"/>
            </p:cNvSpPr>
            <p:nvPr/>
          </p:nvSpPr>
          <p:spPr bwMode="auto">
            <a:xfrm>
              <a:off x="384" y="2496"/>
              <a:ext cx="28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Human vs Society</a:t>
              </a:r>
            </a:p>
          </p:txBody>
        </p:sp>
      </p:grpSp>
      <p:grpSp>
        <p:nvGrpSpPr>
          <p:cNvPr id="5146" name="Group 26"/>
          <p:cNvGrpSpPr>
            <a:grpSpLocks/>
          </p:cNvGrpSpPr>
          <p:nvPr/>
        </p:nvGrpSpPr>
        <p:grpSpPr bwMode="auto">
          <a:xfrm>
            <a:off x="609600" y="4495800"/>
            <a:ext cx="5867400" cy="1422400"/>
            <a:chOff x="384" y="2832"/>
            <a:chExt cx="3696" cy="896"/>
          </a:xfrm>
        </p:grpSpPr>
        <p:sp>
          <p:nvSpPr>
            <p:cNvPr id="5134" name="Text Box 14"/>
            <p:cNvSpPr txBox="1">
              <a:spLocks noChangeArrowheads="1"/>
            </p:cNvSpPr>
            <p:nvPr/>
          </p:nvSpPr>
          <p:spPr bwMode="auto">
            <a:xfrm>
              <a:off x="672" y="3072"/>
              <a:ext cx="244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Human vs Self</a:t>
              </a:r>
            </a:p>
          </p:txBody>
        </p:sp>
        <p:graphicFrame>
          <p:nvGraphicFramePr>
            <p:cNvPr id="5136" name="Object 16"/>
            <p:cNvGraphicFramePr>
              <a:graphicFrameLocks noChangeAspect="1"/>
            </p:cNvGraphicFramePr>
            <p:nvPr/>
          </p:nvGraphicFramePr>
          <p:xfrm>
            <a:off x="3512" y="2928"/>
            <a:ext cx="568" cy="800"/>
          </p:xfrm>
          <a:graphic>
            <a:graphicData uri="http://schemas.openxmlformats.org/presentationml/2006/ole">
              <mc:AlternateContent xmlns:mc="http://schemas.openxmlformats.org/markup-compatibility/2006">
                <mc:Choice xmlns:v="urn:schemas-microsoft-com:vml" Requires="v">
                  <p:oleObj spid="_x0000_s5149" name="Image" r:id="rId5" imgW="901587" imgH="1269841" progId="Photoshop.Image.6">
                    <p:embed/>
                  </p:oleObj>
                </mc:Choice>
                <mc:Fallback>
                  <p:oleObj name="Image" r:id="rId5" imgW="901587" imgH="1269841" progId="Photoshop.Image.6">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12" y="2928"/>
                          <a:ext cx="568" cy="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43" name="Text Box 23"/>
            <p:cNvSpPr txBox="1">
              <a:spLocks noChangeArrowheads="1"/>
            </p:cNvSpPr>
            <p:nvPr/>
          </p:nvSpPr>
          <p:spPr bwMode="auto">
            <a:xfrm>
              <a:off x="384" y="2832"/>
              <a:ext cx="20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Internal Conflict</a:t>
              </a:r>
            </a:p>
          </p:txBody>
        </p:sp>
      </p:grpSp>
      <p:grpSp>
        <p:nvGrpSpPr>
          <p:cNvPr id="5148" name="Group 28"/>
          <p:cNvGrpSpPr>
            <a:grpSpLocks/>
          </p:cNvGrpSpPr>
          <p:nvPr/>
        </p:nvGrpSpPr>
        <p:grpSpPr bwMode="auto">
          <a:xfrm>
            <a:off x="609600" y="1143000"/>
            <a:ext cx="6335713" cy="1035050"/>
            <a:chOff x="384" y="720"/>
            <a:chExt cx="3991" cy="652"/>
          </a:xfrm>
        </p:grpSpPr>
        <p:pic>
          <p:nvPicPr>
            <p:cNvPr id="5124" name="Picture 4" descr="C:\WINNT\Profiles\pschulze\Application Data\Microsoft\Media Catalog\Downloaded Clips\cl0\an00373_.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68" y="816"/>
              <a:ext cx="1207" cy="556"/>
            </a:xfrm>
            <a:prstGeom prst="rect">
              <a:avLst/>
            </a:prstGeom>
            <a:noFill/>
            <a:extLst>
              <a:ext uri="{909E8E84-426E-40DD-AFC4-6F175D3DCCD1}">
                <a14:hiddenFill xmlns:a14="http://schemas.microsoft.com/office/drawing/2010/main">
                  <a:solidFill>
                    <a:srgbClr val="FFFFFF"/>
                  </a:solidFill>
                </a14:hiddenFill>
              </a:ext>
            </a:extLst>
          </p:spPr>
        </p:pic>
        <p:sp>
          <p:nvSpPr>
            <p:cNvPr id="5131" name="Text Box 11"/>
            <p:cNvSpPr txBox="1">
              <a:spLocks noChangeArrowheads="1"/>
            </p:cNvSpPr>
            <p:nvPr/>
          </p:nvSpPr>
          <p:spPr bwMode="auto">
            <a:xfrm>
              <a:off x="672" y="960"/>
              <a:ext cx="22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Human vs Human</a:t>
              </a:r>
            </a:p>
          </p:txBody>
        </p:sp>
        <p:sp>
          <p:nvSpPr>
            <p:cNvPr id="5145" name="Text Box 25"/>
            <p:cNvSpPr txBox="1">
              <a:spLocks noChangeArrowheads="1"/>
            </p:cNvSpPr>
            <p:nvPr/>
          </p:nvSpPr>
          <p:spPr bwMode="auto">
            <a:xfrm>
              <a:off x="384" y="720"/>
              <a:ext cx="38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rPr>
                <a:t>Interpersonal Conflict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142"/>
                                        </p:tgtEl>
                                        <p:attrNameLst>
                                          <p:attrName>style.visibility</p:attrName>
                                        </p:attrNameLst>
                                      </p:cBhvr>
                                      <p:to>
                                        <p:strVal val="visible"/>
                                      </p:to>
                                    </p:set>
                                    <p:anim calcmode="lin" valueType="num">
                                      <p:cBhvr additive="base">
                                        <p:cTn id="7" dur="500" fill="hold"/>
                                        <p:tgtEl>
                                          <p:spTgt spid="5142"/>
                                        </p:tgtEl>
                                        <p:attrNameLst>
                                          <p:attrName>ppt_x</p:attrName>
                                        </p:attrNameLst>
                                      </p:cBhvr>
                                      <p:tavLst>
                                        <p:tav tm="0">
                                          <p:val>
                                            <p:strVal val="0-#ppt_w/2"/>
                                          </p:val>
                                        </p:tav>
                                        <p:tav tm="100000">
                                          <p:val>
                                            <p:strVal val="#ppt_x"/>
                                          </p:val>
                                        </p:tav>
                                      </p:tavLst>
                                    </p:anim>
                                    <p:anim calcmode="lin" valueType="num">
                                      <p:cBhvr additive="base">
                                        <p:cTn id="8" dur="500" fill="hold"/>
                                        <p:tgtEl>
                                          <p:spTgt spid="51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139"/>
                                        </p:tgtEl>
                                        <p:attrNameLst>
                                          <p:attrName>style.visibility</p:attrName>
                                        </p:attrNameLst>
                                      </p:cBhvr>
                                      <p:to>
                                        <p:strVal val="visible"/>
                                      </p:to>
                                    </p:set>
                                    <p:anim calcmode="lin" valueType="num">
                                      <p:cBhvr additive="base">
                                        <p:cTn id="13" dur="500" fill="hold"/>
                                        <p:tgtEl>
                                          <p:spTgt spid="5139"/>
                                        </p:tgtEl>
                                        <p:attrNameLst>
                                          <p:attrName>ppt_x</p:attrName>
                                        </p:attrNameLst>
                                      </p:cBhvr>
                                      <p:tavLst>
                                        <p:tav tm="0">
                                          <p:val>
                                            <p:strVal val="0-#ppt_w/2"/>
                                          </p:val>
                                        </p:tav>
                                        <p:tav tm="100000">
                                          <p:val>
                                            <p:strVal val="#ppt_x"/>
                                          </p:val>
                                        </p:tav>
                                      </p:tavLst>
                                    </p:anim>
                                    <p:anim calcmode="lin" valueType="num">
                                      <p:cBhvr additive="base">
                                        <p:cTn id="14"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146"/>
                                        </p:tgtEl>
                                        <p:attrNameLst>
                                          <p:attrName>style.visibility</p:attrName>
                                        </p:attrNameLst>
                                      </p:cBhvr>
                                      <p:to>
                                        <p:strVal val="visible"/>
                                      </p:to>
                                    </p:set>
                                    <p:anim calcmode="lin" valueType="num">
                                      <p:cBhvr additive="base">
                                        <p:cTn id="19" dur="500" fill="hold"/>
                                        <p:tgtEl>
                                          <p:spTgt spid="5146"/>
                                        </p:tgtEl>
                                        <p:attrNameLst>
                                          <p:attrName>ppt_x</p:attrName>
                                        </p:attrNameLst>
                                      </p:cBhvr>
                                      <p:tavLst>
                                        <p:tav tm="0">
                                          <p:val>
                                            <p:strVal val="0-#ppt_w/2"/>
                                          </p:val>
                                        </p:tav>
                                        <p:tav tm="100000">
                                          <p:val>
                                            <p:strVal val="#ppt_x"/>
                                          </p:val>
                                        </p:tav>
                                      </p:tavLst>
                                    </p:anim>
                                    <p:anim calcmode="lin" valueType="num">
                                      <p:cBhvr additive="base">
                                        <p:cTn id="20" dur="500" fill="hold"/>
                                        <p:tgtEl>
                                          <p:spTgt spid="51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00FF"/>
      </a:hlink>
      <a:folHlink>
        <a:srgbClr val="99FF33"/>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689</TotalTime>
  <Words>941</Words>
  <Application>Microsoft Office PowerPoint</Application>
  <PresentationFormat>On-screen Show (4:3)</PresentationFormat>
  <Paragraphs>48</Paragraphs>
  <Slides>9</Slides>
  <Notes>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Comic Sans MS</vt:lpstr>
      <vt:lpstr>Verdana</vt:lpstr>
      <vt:lpstr>Times New Roman</vt:lpstr>
      <vt:lpstr>Default Design</vt:lpstr>
      <vt:lpstr>Adobe Photoshop Image</vt:lpstr>
      <vt:lpstr>Teaching Plot Structure Through Short Stories</vt:lpstr>
      <vt:lpstr>Types of Linear Plots</vt:lpstr>
      <vt:lpstr>Pyramid Plot Structure</vt:lpstr>
      <vt:lpstr>Aristotle’s Unified Plot</vt:lpstr>
      <vt:lpstr>Freytag’s Plot Structure</vt:lpstr>
      <vt:lpstr>Modified Plot Structure</vt:lpstr>
      <vt:lpstr>Plot Components</vt:lpstr>
      <vt:lpstr>Conflict</vt:lpstr>
      <vt:lpstr>Types of Conflict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Plot Structure Through Short Stories</dc:title>
  <dc:creator>Patricia Schulze</dc:creator>
  <cp:lastModifiedBy>jrogers</cp:lastModifiedBy>
  <cp:revision>33</cp:revision>
  <dcterms:created xsi:type="dcterms:W3CDTF">2004-07-07T17:34:25Z</dcterms:created>
  <dcterms:modified xsi:type="dcterms:W3CDTF">2011-06-21T16:51:08Z</dcterms:modified>
</cp:coreProperties>
</file>